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2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41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366" r:id="rId35"/>
    <p:sldId id="367" r:id="rId36"/>
    <p:sldId id="364" r:id="rId37"/>
    <p:sldId id="365" r:id="rId38"/>
    <p:sldId id="279" r:id="rId39"/>
    <p:sldId id="274" r:id="rId40"/>
  </p:sldIdLst>
  <p:sldSz cx="9144000" cy="5143500" type="screen16x9"/>
  <p:notesSz cx="6858000" cy="9144000"/>
  <p:embeddedFontLst>
    <p:embeddedFont>
      <p:font typeface="Abril Fatface" panose="02000503000000020003" charset="0"/>
      <p:regular r:id="rId42"/>
    </p:embeddedFont>
    <p:embeddedFont>
      <p:font typeface="Anton" panose="020B0604020202020204" charset="0"/>
      <p:regular r:id="rId43"/>
    </p:embeddedFont>
    <p:embeddedFont>
      <p:font typeface="Barlow" panose="020B0604020202020204" charset="0"/>
      <p:regular r:id="rId44"/>
      <p:bold r:id="rId45"/>
      <p:italic r:id="rId46"/>
      <p:boldItalic r:id="rId47"/>
    </p:embeddedFont>
    <p:embeddedFont>
      <p:font typeface="Bodoni" panose="020B0604020202020204" charset="0"/>
      <p:regular r:id="rId48"/>
      <p:bold r:id="rId49"/>
      <p:italic r:id="rId50"/>
      <p:boldItalic r:id="rId51"/>
    </p:embeddedFont>
    <p:embeddedFont>
      <p:font typeface="Cambria" panose="02040503050406030204" pitchFamily="18" charset="0"/>
      <p:regular r:id="rId52"/>
      <p:bold r:id="rId53"/>
      <p:italic r:id="rId54"/>
      <p:boldItalic r:id="rId55"/>
    </p:embeddedFont>
    <p:embeddedFont>
      <p:font typeface="Chewy" panose="02000000000000000000" pitchFamily="2" charset="0"/>
      <p:regular r:id="rId56"/>
    </p:embeddedFont>
    <p:embeddedFont>
      <p:font typeface="Fira Sans" panose="020B0503050000020004" charset="0"/>
      <p:regular r:id="rId57"/>
      <p:bold r:id="rId58"/>
      <p:italic r:id="rId59"/>
      <p:boldItalic r:id="rId60"/>
    </p:embeddedFont>
    <p:embeddedFont>
      <p:font typeface="Montserrat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611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182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54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81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8f08553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b8f08553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25623"/>
            <a:ext cx="8679062" cy="1120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3200" b="1" spc="200" dirty="0"/>
              <a:t>Prediksi Harga Bitcoin </a:t>
            </a:r>
            <a:br>
              <a:rPr lang="en-US" sz="3200" b="1" spc="200" dirty="0"/>
            </a:br>
            <a:r>
              <a:rPr lang="x-none" sz="3200" b="1" spc="200" dirty="0"/>
              <a:t>Menggunakan Transformer</a:t>
            </a:r>
            <a:endParaRPr sz="1400" b="1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4355090"/>
            <a:ext cx="5230500" cy="6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11190940000055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4470118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54985-2AA0-40EF-9B6F-F1DFE3499CB9}"/>
              </a:ext>
            </a:extLst>
          </p:cNvPr>
          <p:cNvSpPr txBox="1"/>
          <p:nvPr/>
        </p:nvSpPr>
        <p:spPr>
          <a:xfrm>
            <a:off x="465364" y="1193432"/>
            <a:ext cx="821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sz="1050" b="1" i="0" dirty="0">
                <a:solidFill>
                  <a:srgbClr val="FFFFFF"/>
                </a:solidFill>
                <a:effectLst/>
                <a:latin typeface="Abril Fatface" panose="020B0604020202020204" charset="0"/>
                <a:ea typeface="Abril Fatface" panose="020B0604020202020204" charset="0"/>
                <a:cs typeface="Abril Fatface" panose="020B0604020202020204" charset="0"/>
              </a:rPr>
              <a:t>Mengintegrasikan Harga, Sentimen, Tren, dan Volume dalam Analisis Deret Waktu Multivariat</a:t>
            </a:r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BB29C-8B4B-4791-83F2-215F7C55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64" y="1842969"/>
            <a:ext cx="2298072" cy="2312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57083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2772875"/>
            <a:ext cx="6007818" cy="13671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B408AC-FD68-4622-A489-7E8C4FF0E650}"/>
              </a:ext>
            </a:extLst>
          </p:cNvPr>
          <p:cNvSpPr txBox="1"/>
          <p:nvPr/>
        </p:nvSpPr>
        <p:spPr>
          <a:xfrm>
            <a:off x="5799667" y="4155050"/>
            <a:ext cx="306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(BERT: Pre-training of Deep Bidirectional Transformers for Language Understanding, 2018)</a:t>
            </a:r>
          </a:p>
        </p:txBody>
      </p:sp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4126" y="381576"/>
            <a:ext cx="6007818" cy="2391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2776478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3E2911F-795E-4F90-A3B1-DA734CCEFF84}"/>
              </a:ext>
            </a:extLst>
          </p:cNvPr>
          <p:cNvSpPr txBox="1"/>
          <p:nvPr/>
        </p:nvSpPr>
        <p:spPr>
          <a:xfrm>
            <a:off x="6129867" y="3940841"/>
            <a:ext cx="2737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Fira Sans" panose="020B0604020202020204" charset="0"/>
              </a:rPr>
              <a:t>RoBERTa</a:t>
            </a:r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: A Robustly Optimized BERT Pretraining Approach, 2019)</a:t>
            </a:r>
          </a:p>
        </p:txBody>
      </p: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148014"/>
            <a:ext cx="4980366" cy="12735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5AFF31-FA16-4AC3-8C3A-B0716AA2F00E}"/>
              </a:ext>
            </a:extLst>
          </p:cNvPr>
          <p:cNvSpPr txBox="1"/>
          <p:nvPr/>
        </p:nvSpPr>
        <p:spPr>
          <a:xfrm>
            <a:off x="5283201" y="4436656"/>
            <a:ext cx="30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(Temporal Fusion Transformers for Interpretable Multi-horizon Time Series Forecasting, 2019)</a:t>
            </a:r>
          </a:p>
        </p:txBody>
      </p:sp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Jalur </a:t>
            </a:r>
            <a:r>
              <a:rPr lang="en-US" dirty="0" err="1"/>
              <a:t>Penelitian</a:t>
            </a:r>
            <a:endParaRPr dirty="0"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357848" y="3322961"/>
            <a:ext cx="22881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1135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lvl="0">
              <a:buClr>
                <a:srgbClr val="FFFFFF"/>
              </a:buClr>
              <a:buSzPts val="1600"/>
              <a:defRPr/>
            </a:pPr>
            <a:r>
              <a:rPr lang="en-US" sz="2000" dirty="0" err="1"/>
              <a:t>Tujuan</a:t>
            </a:r>
            <a:r>
              <a:rPr lang="en-US" sz="2000" dirty="0"/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9" presetClass="emph" presetSubtype="0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9" presetClass="emph" presetSubtype="0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mph" presetSubtype="0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3" grpId="3"/>
      <p:bldP spid="13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9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25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21522"/>
              </p:ext>
            </p:extLst>
          </p:nvPr>
        </p:nvGraphicFramePr>
        <p:xfrm>
          <a:off x="423273" y="1804610"/>
          <a:ext cx="8297402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275397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Sebelum</a:t>
                      </a:r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Sentimen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196100" y="2922405"/>
            <a:ext cx="21396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Peramalan Deret Waktu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 Utama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5645EF-8125-4D06-AE7B-EF8188163ED0}"/>
              </a:ext>
            </a:extLst>
          </p:cNvPr>
          <p:cNvGrpSpPr/>
          <p:nvPr/>
        </p:nvGrpSpPr>
        <p:grpSpPr>
          <a:xfrm>
            <a:off x="8721378" y="5163213"/>
            <a:ext cx="3681141" cy="2367320"/>
            <a:chOff x="4567671" y="1009162"/>
            <a:chExt cx="3681141" cy="2367320"/>
          </a:xfrm>
        </p:grpSpPr>
        <p:grpSp>
          <p:nvGrpSpPr>
            <p:cNvPr id="1183" name="Google Shape;1183;p44"/>
            <p:cNvGrpSpPr/>
            <p:nvPr/>
          </p:nvGrpSpPr>
          <p:grpSpPr>
            <a:xfrm rot="1502525">
              <a:off x="4567671" y="1571534"/>
              <a:ext cx="3681141" cy="1804948"/>
              <a:chOff x="666499" y="507361"/>
              <a:chExt cx="11161657" cy="5472818"/>
            </a:xfrm>
          </p:grpSpPr>
          <p:sp>
            <p:nvSpPr>
              <p:cNvPr id="1184" name="Google Shape;1184;p44"/>
              <p:cNvSpPr/>
              <p:nvPr/>
            </p:nvSpPr>
            <p:spPr>
              <a:xfrm>
                <a:off x="9594922" y="3490350"/>
                <a:ext cx="2233234" cy="1238140"/>
              </a:xfrm>
              <a:custGeom>
                <a:avLst/>
                <a:gdLst/>
                <a:ahLst/>
                <a:cxnLst/>
                <a:rect l="l" t="t" r="r" b="b"/>
                <a:pathLst>
                  <a:path w="57502" h="31880" extrusionOk="0">
                    <a:moveTo>
                      <a:pt x="4025" y="0"/>
                    </a:moveTo>
                    <a:cubicBezTo>
                      <a:pt x="2740" y="0"/>
                      <a:pt x="1401" y="47"/>
                      <a:pt x="1" y="145"/>
                    </a:cubicBezTo>
                    <a:lnTo>
                      <a:pt x="150" y="10650"/>
                    </a:lnTo>
                    <a:cubicBezTo>
                      <a:pt x="20763" y="31880"/>
                      <a:pt x="36282" y="21971"/>
                      <a:pt x="57501" y="28050"/>
                    </a:cubicBezTo>
                    <a:cubicBezTo>
                      <a:pt x="33570" y="19469"/>
                      <a:pt x="30116" y="0"/>
                      <a:pt x="40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44"/>
              <p:cNvSpPr/>
              <p:nvPr/>
            </p:nvSpPr>
            <p:spPr>
              <a:xfrm>
                <a:off x="9569056" y="3554666"/>
                <a:ext cx="1388984" cy="770458"/>
              </a:xfrm>
              <a:custGeom>
                <a:avLst/>
                <a:gdLst/>
                <a:ahLst/>
                <a:cxnLst/>
                <a:rect l="l" t="t" r="r" b="b"/>
                <a:pathLst>
                  <a:path w="35764" h="19838" extrusionOk="0">
                    <a:moveTo>
                      <a:pt x="2508" y="0"/>
                    </a:moveTo>
                    <a:cubicBezTo>
                      <a:pt x="1707" y="0"/>
                      <a:pt x="873" y="30"/>
                      <a:pt x="0" y="91"/>
                    </a:cubicBezTo>
                    <a:lnTo>
                      <a:pt x="100" y="6637"/>
                    </a:lnTo>
                    <a:cubicBezTo>
                      <a:pt x="12913" y="19838"/>
                      <a:pt x="22573" y="13670"/>
                      <a:pt x="35764" y="17450"/>
                    </a:cubicBezTo>
                    <a:cubicBezTo>
                      <a:pt x="20880" y="12122"/>
                      <a:pt x="18734" y="0"/>
                      <a:pt x="25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44"/>
              <p:cNvSpPr/>
              <p:nvPr/>
            </p:nvSpPr>
            <p:spPr>
              <a:xfrm>
                <a:off x="8898718" y="3386264"/>
                <a:ext cx="1069080" cy="770730"/>
              </a:xfrm>
              <a:custGeom>
                <a:avLst/>
                <a:gdLst/>
                <a:ahLst/>
                <a:cxnLst/>
                <a:rect l="l" t="t" r="r" b="b"/>
                <a:pathLst>
                  <a:path w="27527" h="19845" extrusionOk="0">
                    <a:moveTo>
                      <a:pt x="26035" y="0"/>
                    </a:moveTo>
                    <a:lnTo>
                      <a:pt x="22762" y="90"/>
                    </a:lnTo>
                    <a:lnTo>
                      <a:pt x="0" y="706"/>
                    </a:lnTo>
                    <a:lnTo>
                      <a:pt x="13808" y="15360"/>
                    </a:lnTo>
                    <a:lnTo>
                      <a:pt x="16594" y="18304"/>
                    </a:lnTo>
                    <a:lnTo>
                      <a:pt x="17887" y="19687"/>
                    </a:lnTo>
                    <a:cubicBezTo>
                      <a:pt x="18122" y="19794"/>
                      <a:pt x="18365" y="19844"/>
                      <a:pt x="18611" y="19844"/>
                    </a:cubicBezTo>
                    <a:cubicBezTo>
                      <a:pt x="18937" y="19844"/>
                      <a:pt x="19269" y="19756"/>
                      <a:pt x="19598" y="19598"/>
                    </a:cubicBezTo>
                    <a:cubicBezTo>
                      <a:pt x="20464" y="19200"/>
                      <a:pt x="21369" y="18384"/>
                      <a:pt x="22234" y="17250"/>
                    </a:cubicBezTo>
                    <a:cubicBezTo>
                      <a:pt x="22583" y="16842"/>
                      <a:pt x="22901" y="16365"/>
                      <a:pt x="23209" y="15857"/>
                    </a:cubicBezTo>
                    <a:cubicBezTo>
                      <a:pt x="25159" y="12883"/>
                      <a:pt x="26791" y="8744"/>
                      <a:pt x="27348" y="5422"/>
                    </a:cubicBezTo>
                    <a:lnTo>
                      <a:pt x="27338" y="5402"/>
                    </a:lnTo>
                    <a:cubicBezTo>
                      <a:pt x="27477" y="4536"/>
                      <a:pt x="27527" y="3731"/>
                      <a:pt x="27507" y="3014"/>
                    </a:cubicBezTo>
                    <a:cubicBezTo>
                      <a:pt x="27447" y="1492"/>
                      <a:pt x="27010" y="398"/>
                      <a:pt x="26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44"/>
              <p:cNvSpPr/>
              <p:nvPr/>
            </p:nvSpPr>
            <p:spPr>
              <a:xfrm>
                <a:off x="9300532" y="4199648"/>
                <a:ext cx="2233195" cy="1238217"/>
              </a:xfrm>
              <a:custGeom>
                <a:avLst/>
                <a:gdLst/>
                <a:ahLst/>
                <a:cxnLst/>
                <a:rect l="l" t="t" r="r" b="b"/>
                <a:pathLst>
                  <a:path w="57501" h="31882" extrusionOk="0">
                    <a:moveTo>
                      <a:pt x="4042" y="0"/>
                    </a:moveTo>
                    <a:cubicBezTo>
                      <a:pt x="2752" y="0"/>
                      <a:pt x="1406" y="48"/>
                      <a:pt x="0" y="147"/>
                    </a:cubicBezTo>
                    <a:lnTo>
                      <a:pt x="150" y="10662"/>
                    </a:lnTo>
                    <a:cubicBezTo>
                      <a:pt x="20772" y="31881"/>
                      <a:pt x="36291" y="21973"/>
                      <a:pt x="57501" y="28051"/>
                    </a:cubicBezTo>
                    <a:cubicBezTo>
                      <a:pt x="33584" y="19473"/>
                      <a:pt x="30127" y="0"/>
                      <a:pt x="40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44"/>
              <p:cNvSpPr/>
              <p:nvPr/>
            </p:nvSpPr>
            <p:spPr>
              <a:xfrm>
                <a:off x="9274628" y="4263614"/>
                <a:ext cx="1389023" cy="770497"/>
              </a:xfrm>
              <a:custGeom>
                <a:avLst/>
                <a:gdLst/>
                <a:ahLst/>
                <a:cxnLst/>
                <a:rect l="l" t="t" r="r" b="b"/>
                <a:pathLst>
                  <a:path w="35765" h="19839" extrusionOk="0">
                    <a:moveTo>
                      <a:pt x="2508" y="1"/>
                    </a:moveTo>
                    <a:cubicBezTo>
                      <a:pt x="1708" y="1"/>
                      <a:pt x="873" y="30"/>
                      <a:pt x="1" y="92"/>
                    </a:cubicBezTo>
                    <a:lnTo>
                      <a:pt x="100" y="6637"/>
                    </a:lnTo>
                    <a:cubicBezTo>
                      <a:pt x="12904" y="19839"/>
                      <a:pt x="22573" y="13671"/>
                      <a:pt x="35764" y="17451"/>
                    </a:cubicBezTo>
                    <a:cubicBezTo>
                      <a:pt x="20880" y="12123"/>
                      <a:pt x="18735" y="1"/>
                      <a:pt x="2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44"/>
              <p:cNvSpPr/>
              <p:nvPr/>
            </p:nvSpPr>
            <p:spPr>
              <a:xfrm>
                <a:off x="8603940" y="4094824"/>
                <a:ext cx="1069080" cy="770497"/>
              </a:xfrm>
              <a:custGeom>
                <a:avLst/>
                <a:gdLst/>
                <a:ahLst/>
                <a:cxnLst/>
                <a:rect l="l" t="t" r="r" b="b"/>
                <a:pathLst>
                  <a:path w="27527" h="19839" extrusionOk="0">
                    <a:moveTo>
                      <a:pt x="26074" y="1"/>
                    </a:moveTo>
                    <a:lnTo>
                      <a:pt x="24194" y="51"/>
                    </a:lnTo>
                    <a:lnTo>
                      <a:pt x="20603" y="150"/>
                    </a:lnTo>
                    <a:lnTo>
                      <a:pt x="0" y="737"/>
                    </a:lnTo>
                    <a:lnTo>
                      <a:pt x="14624" y="16226"/>
                    </a:lnTo>
                    <a:lnTo>
                      <a:pt x="17907" y="19698"/>
                    </a:lnTo>
                    <a:cubicBezTo>
                      <a:pt x="18132" y="19793"/>
                      <a:pt x="18367" y="19839"/>
                      <a:pt x="18607" y="19839"/>
                    </a:cubicBezTo>
                    <a:cubicBezTo>
                      <a:pt x="19746" y="19839"/>
                      <a:pt x="21032" y="18821"/>
                      <a:pt x="22264" y="17261"/>
                    </a:cubicBezTo>
                    <a:cubicBezTo>
                      <a:pt x="22582" y="16863"/>
                      <a:pt x="22901" y="16395"/>
                      <a:pt x="23239" y="15868"/>
                    </a:cubicBezTo>
                    <a:cubicBezTo>
                      <a:pt x="25149" y="12884"/>
                      <a:pt x="26770" y="8745"/>
                      <a:pt x="27337" y="5423"/>
                    </a:cubicBezTo>
                    <a:cubicBezTo>
                      <a:pt x="27457" y="4577"/>
                      <a:pt x="27526" y="3761"/>
                      <a:pt x="27487" y="3045"/>
                    </a:cubicBezTo>
                    <a:cubicBezTo>
                      <a:pt x="27477" y="2398"/>
                      <a:pt x="27377" y="1801"/>
                      <a:pt x="27208" y="1344"/>
                    </a:cubicBezTo>
                    <a:cubicBezTo>
                      <a:pt x="27009" y="687"/>
                      <a:pt x="26621" y="250"/>
                      <a:pt x="26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44"/>
              <p:cNvSpPr/>
              <p:nvPr/>
            </p:nvSpPr>
            <p:spPr>
              <a:xfrm>
                <a:off x="8898718" y="3389721"/>
                <a:ext cx="884408" cy="593087"/>
              </a:xfrm>
              <a:custGeom>
                <a:avLst/>
                <a:gdLst/>
                <a:ahLst/>
                <a:cxnLst/>
                <a:rect l="l" t="t" r="r" b="b"/>
                <a:pathLst>
                  <a:path w="22772" h="15271" extrusionOk="0">
                    <a:moveTo>
                      <a:pt x="22772" y="1"/>
                    </a:moveTo>
                    <a:lnTo>
                      <a:pt x="0" y="617"/>
                    </a:lnTo>
                    <a:lnTo>
                      <a:pt x="13808" y="15271"/>
                    </a:lnTo>
                    <a:cubicBezTo>
                      <a:pt x="14863" y="14316"/>
                      <a:pt x="16295" y="12883"/>
                      <a:pt x="17688" y="11192"/>
                    </a:cubicBezTo>
                    <a:cubicBezTo>
                      <a:pt x="17808" y="11073"/>
                      <a:pt x="17907" y="10904"/>
                      <a:pt x="18026" y="10744"/>
                    </a:cubicBezTo>
                    <a:cubicBezTo>
                      <a:pt x="19529" y="8894"/>
                      <a:pt x="20971" y="6666"/>
                      <a:pt x="21856" y="4318"/>
                    </a:cubicBezTo>
                    <a:cubicBezTo>
                      <a:pt x="22085" y="3741"/>
                      <a:pt x="22264" y="3184"/>
                      <a:pt x="22374" y="2597"/>
                    </a:cubicBezTo>
                    <a:cubicBezTo>
                      <a:pt x="22613" y="1732"/>
                      <a:pt x="22762" y="866"/>
                      <a:pt x="22772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44"/>
              <p:cNvSpPr/>
              <p:nvPr/>
            </p:nvSpPr>
            <p:spPr>
              <a:xfrm>
                <a:off x="8603940" y="4100999"/>
                <a:ext cx="833026" cy="624041"/>
              </a:xfrm>
              <a:custGeom>
                <a:avLst/>
                <a:gdLst/>
                <a:ahLst/>
                <a:cxnLst/>
                <a:rect l="l" t="t" r="r" b="b"/>
                <a:pathLst>
                  <a:path w="21449" h="16068" extrusionOk="0">
                    <a:moveTo>
                      <a:pt x="20593" y="1"/>
                    </a:moveTo>
                    <a:lnTo>
                      <a:pt x="0" y="578"/>
                    </a:lnTo>
                    <a:lnTo>
                      <a:pt x="14624" y="16067"/>
                    </a:lnTo>
                    <a:cubicBezTo>
                      <a:pt x="16036" y="14794"/>
                      <a:pt x="17180" y="13550"/>
                      <a:pt x="18076" y="12406"/>
                    </a:cubicBezTo>
                    <a:cubicBezTo>
                      <a:pt x="18215" y="12227"/>
                      <a:pt x="18354" y="12058"/>
                      <a:pt x="18434" y="11869"/>
                    </a:cubicBezTo>
                    <a:cubicBezTo>
                      <a:pt x="20613" y="8904"/>
                      <a:pt x="21388" y="6318"/>
                      <a:pt x="21448" y="4229"/>
                    </a:cubicBezTo>
                    <a:cubicBezTo>
                      <a:pt x="21448" y="3622"/>
                      <a:pt x="21408" y="3065"/>
                      <a:pt x="21349" y="2558"/>
                    </a:cubicBezTo>
                    <a:cubicBezTo>
                      <a:pt x="21209" y="1493"/>
                      <a:pt x="20891" y="648"/>
                      <a:pt x="20593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44"/>
              <p:cNvSpPr/>
              <p:nvPr/>
            </p:nvSpPr>
            <p:spPr>
              <a:xfrm>
                <a:off x="1841959" y="2377021"/>
                <a:ext cx="6884452" cy="3537980"/>
              </a:xfrm>
              <a:custGeom>
                <a:avLst/>
                <a:gdLst/>
                <a:ahLst/>
                <a:cxnLst/>
                <a:rect l="l" t="t" r="r" b="b"/>
                <a:pathLst>
                  <a:path w="177263" h="91097" extrusionOk="0">
                    <a:moveTo>
                      <a:pt x="9908" y="0"/>
                    </a:moveTo>
                    <a:cubicBezTo>
                      <a:pt x="3516" y="0"/>
                      <a:pt x="1" y="7348"/>
                      <a:pt x="3429" y="12258"/>
                    </a:cubicBezTo>
                    <a:cubicBezTo>
                      <a:pt x="3847" y="12894"/>
                      <a:pt x="4394" y="13471"/>
                      <a:pt x="5060" y="13979"/>
                    </a:cubicBezTo>
                    <a:lnTo>
                      <a:pt x="9567" y="17600"/>
                    </a:lnTo>
                    <a:lnTo>
                      <a:pt x="18142" y="24474"/>
                    </a:lnTo>
                    <a:lnTo>
                      <a:pt x="25454" y="30333"/>
                    </a:lnTo>
                    <a:cubicBezTo>
                      <a:pt x="26887" y="31457"/>
                      <a:pt x="28339" y="32582"/>
                      <a:pt x="29831" y="33596"/>
                    </a:cubicBezTo>
                    <a:cubicBezTo>
                      <a:pt x="34666" y="36949"/>
                      <a:pt x="39839" y="39784"/>
                      <a:pt x="45301" y="42042"/>
                    </a:cubicBezTo>
                    <a:lnTo>
                      <a:pt x="100523" y="64973"/>
                    </a:lnTo>
                    <a:lnTo>
                      <a:pt x="163435" y="91096"/>
                    </a:lnTo>
                    <a:lnTo>
                      <a:pt x="177263" y="57780"/>
                    </a:lnTo>
                    <a:lnTo>
                      <a:pt x="59129" y="8746"/>
                    </a:lnTo>
                    <a:cubicBezTo>
                      <a:pt x="51996" y="5791"/>
                      <a:pt x="44495" y="3832"/>
                      <a:pt x="36825" y="2976"/>
                    </a:cubicBezTo>
                    <a:lnTo>
                      <a:pt x="27086" y="1912"/>
                    </a:lnTo>
                    <a:lnTo>
                      <a:pt x="15984" y="638"/>
                    </a:lnTo>
                    <a:lnTo>
                      <a:pt x="10840" y="51"/>
                    </a:lnTo>
                    <a:cubicBezTo>
                      <a:pt x="10523" y="17"/>
                      <a:pt x="10213" y="0"/>
                      <a:pt x="9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44"/>
              <p:cNvSpPr/>
              <p:nvPr/>
            </p:nvSpPr>
            <p:spPr>
              <a:xfrm>
                <a:off x="1842153" y="2376904"/>
                <a:ext cx="1051758" cy="950625"/>
              </a:xfrm>
              <a:custGeom>
                <a:avLst/>
                <a:gdLst/>
                <a:ahLst/>
                <a:cxnLst/>
                <a:rect l="l" t="t" r="r" b="b"/>
                <a:pathLst>
                  <a:path w="27081" h="24477" extrusionOk="0">
                    <a:moveTo>
                      <a:pt x="9882" y="1"/>
                    </a:moveTo>
                    <a:cubicBezTo>
                      <a:pt x="3504" y="1"/>
                      <a:pt x="1" y="7347"/>
                      <a:pt x="3444" y="12261"/>
                    </a:cubicBezTo>
                    <a:cubicBezTo>
                      <a:pt x="3852" y="12897"/>
                      <a:pt x="4389" y="13474"/>
                      <a:pt x="5055" y="13992"/>
                    </a:cubicBezTo>
                    <a:lnTo>
                      <a:pt x="9562" y="17583"/>
                    </a:lnTo>
                    <a:lnTo>
                      <a:pt x="18167" y="24477"/>
                    </a:lnTo>
                    <a:cubicBezTo>
                      <a:pt x="18346" y="17215"/>
                      <a:pt x="21012" y="7426"/>
                      <a:pt x="27081" y="1895"/>
                    </a:cubicBezTo>
                    <a:lnTo>
                      <a:pt x="15959" y="621"/>
                    </a:lnTo>
                    <a:lnTo>
                      <a:pt x="10835" y="54"/>
                    </a:lnTo>
                    <a:cubicBezTo>
                      <a:pt x="10511" y="18"/>
                      <a:pt x="10193" y="1"/>
                      <a:pt x="98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44"/>
              <p:cNvSpPr/>
              <p:nvPr/>
            </p:nvSpPr>
            <p:spPr>
              <a:xfrm>
                <a:off x="1842230" y="2377254"/>
                <a:ext cx="619730" cy="682530"/>
              </a:xfrm>
              <a:custGeom>
                <a:avLst/>
                <a:gdLst/>
                <a:ahLst/>
                <a:cxnLst/>
                <a:rect l="l" t="t" r="r" b="b"/>
                <a:pathLst>
                  <a:path w="15957" h="17574" extrusionOk="0">
                    <a:moveTo>
                      <a:pt x="9869" y="0"/>
                    </a:moveTo>
                    <a:cubicBezTo>
                      <a:pt x="3497" y="0"/>
                      <a:pt x="1" y="7341"/>
                      <a:pt x="3442" y="12252"/>
                    </a:cubicBezTo>
                    <a:cubicBezTo>
                      <a:pt x="3850" y="12888"/>
                      <a:pt x="4387" y="13465"/>
                      <a:pt x="5053" y="13983"/>
                    </a:cubicBezTo>
                    <a:lnTo>
                      <a:pt x="9560" y="17574"/>
                    </a:lnTo>
                    <a:cubicBezTo>
                      <a:pt x="10217" y="11923"/>
                      <a:pt x="12256" y="5407"/>
                      <a:pt x="15957" y="632"/>
                    </a:cubicBezTo>
                    <a:lnTo>
                      <a:pt x="10833" y="55"/>
                    </a:lnTo>
                    <a:cubicBezTo>
                      <a:pt x="10505" y="18"/>
                      <a:pt x="10183" y="0"/>
                      <a:pt x="98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44"/>
              <p:cNvSpPr/>
              <p:nvPr/>
            </p:nvSpPr>
            <p:spPr>
              <a:xfrm>
                <a:off x="1842230" y="2377254"/>
                <a:ext cx="6883792" cy="3537747"/>
              </a:xfrm>
              <a:custGeom>
                <a:avLst/>
                <a:gdLst/>
                <a:ahLst/>
                <a:cxnLst/>
                <a:rect l="l" t="t" r="r" b="b"/>
                <a:pathLst>
                  <a:path w="177246" h="91091" extrusionOk="0">
                    <a:moveTo>
                      <a:pt x="9860" y="0"/>
                    </a:moveTo>
                    <a:cubicBezTo>
                      <a:pt x="3497" y="0"/>
                      <a:pt x="1" y="7341"/>
                      <a:pt x="3442" y="12252"/>
                    </a:cubicBezTo>
                    <a:cubicBezTo>
                      <a:pt x="5241" y="11412"/>
                      <a:pt x="8220" y="10853"/>
                      <a:pt x="12949" y="10853"/>
                    </a:cubicBezTo>
                    <a:cubicBezTo>
                      <a:pt x="19254" y="10853"/>
                      <a:pt x="28671" y="11847"/>
                      <a:pt x="42548" y="14490"/>
                    </a:cubicBezTo>
                    <a:cubicBezTo>
                      <a:pt x="94696" y="24408"/>
                      <a:pt x="96258" y="46563"/>
                      <a:pt x="136160" y="79779"/>
                    </a:cubicBezTo>
                    <a:lnTo>
                      <a:pt x="163418" y="91090"/>
                    </a:lnTo>
                    <a:lnTo>
                      <a:pt x="177246" y="57784"/>
                    </a:lnTo>
                    <a:lnTo>
                      <a:pt x="59112" y="8740"/>
                    </a:lnTo>
                    <a:cubicBezTo>
                      <a:pt x="51989" y="5776"/>
                      <a:pt x="44478" y="3826"/>
                      <a:pt x="36818" y="2980"/>
                    </a:cubicBezTo>
                    <a:lnTo>
                      <a:pt x="10823" y="55"/>
                    </a:lnTo>
                    <a:cubicBezTo>
                      <a:pt x="10496" y="18"/>
                      <a:pt x="10174" y="0"/>
                      <a:pt x="9860" y="0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44"/>
              <p:cNvSpPr/>
              <p:nvPr/>
            </p:nvSpPr>
            <p:spPr>
              <a:xfrm>
                <a:off x="4602382" y="1963552"/>
                <a:ext cx="5377790" cy="2046309"/>
              </a:xfrm>
              <a:custGeom>
                <a:avLst/>
                <a:gdLst/>
                <a:ahLst/>
                <a:cxnLst/>
                <a:rect l="l" t="t" r="r" b="b"/>
                <a:pathLst>
                  <a:path w="138469" h="52689" extrusionOk="0">
                    <a:moveTo>
                      <a:pt x="94311" y="0"/>
                    </a:moveTo>
                    <a:cubicBezTo>
                      <a:pt x="83673" y="0"/>
                      <a:pt x="73018" y="1661"/>
                      <a:pt x="62743" y="4997"/>
                    </a:cubicBezTo>
                    <a:cubicBezTo>
                      <a:pt x="55571" y="7315"/>
                      <a:pt x="48169" y="8678"/>
                      <a:pt x="40708" y="8966"/>
                    </a:cubicBezTo>
                    <a:cubicBezTo>
                      <a:pt x="39493" y="9020"/>
                      <a:pt x="38277" y="9047"/>
                      <a:pt x="37063" y="9047"/>
                    </a:cubicBezTo>
                    <a:cubicBezTo>
                      <a:pt x="30800" y="9047"/>
                      <a:pt x="24552" y="8334"/>
                      <a:pt x="18394" y="6867"/>
                    </a:cubicBezTo>
                    <a:lnTo>
                      <a:pt x="0" y="2580"/>
                    </a:lnTo>
                    <a:lnTo>
                      <a:pt x="120691" y="52688"/>
                    </a:lnTo>
                    <a:lnTo>
                      <a:pt x="138468" y="9872"/>
                    </a:lnTo>
                    <a:lnTo>
                      <a:pt x="133474" y="7803"/>
                    </a:lnTo>
                    <a:cubicBezTo>
                      <a:pt x="120966" y="2611"/>
                      <a:pt x="107651" y="0"/>
                      <a:pt x="94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44"/>
              <p:cNvSpPr/>
              <p:nvPr/>
            </p:nvSpPr>
            <p:spPr>
              <a:xfrm>
                <a:off x="5946514" y="2270683"/>
                <a:ext cx="3906159" cy="1738794"/>
              </a:xfrm>
              <a:custGeom>
                <a:avLst/>
                <a:gdLst/>
                <a:ahLst/>
                <a:cxnLst/>
                <a:rect l="l" t="t" r="r" b="b"/>
                <a:pathLst>
                  <a:path w="100577" h="44771" extrusionOk="0">
                    <a:moveTo>
                      <a:pt x="56417" y="1"/>
                    </a:moveTo>
                    <a:cubicBezTo>
                      <a:pt x="45778" y="1"/>
                      <a:pt x="35120" y="1661"/>
                      <a:pt x="24841" y="4998"/>
                    </a:cubicBezTo>
                    <a:cubicBezTo>
                      <a:pt x="17669" y="7336"/>
                      <a:pt x="10287" y="8649"/>
                      <a:pt x="2806" y="8967"/>
                    </a:cubicBezTo>
                    <a:cubicBezTo>
                      <a:pt x="2051" y="9000"/>
                      <a:pt x="1289" y="9032"/>
                      <a:pt x="520" y="9032"/>
                    </a:cubicBezTo>
                    <a:cubicBezTo>
                      <a:pt x="347" y="9032"/>
                      <a:pt x="174" y="9031"/>
                      <a:pt x="1" y="9027"/>
                    </a:cubicBezTo>
                    <a:lnTo>
                      <a:pt x="1" y="9027"/>
                    </a:lnTo>
                    <a:lnTo>
                      <a:pt x="86082" y="44770"/>
                    </a:lnTo>
                    <a:lnTo>
                      <a:pt x="100576" y="9872"/>
                    </a:lnTo>
                    <a:lnTo>
                      <a:pt x="95582" y="7803"/>
                    </a:lnTo>
                    <a:cubicBezTo>
                      <a:pt x="83074" y="2612"/>
                      <a:pt x="69759" y="1"/>
                      <a:pt x="564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44"/>
              <p:cNvSpPr/>
              <p:nvPr/>
            </p:nvSpPr>
            <p:spPr>
              <a:xfrm>
                <a:off x="666887" y="507361"/>
                <a:ext cx="8922255" cy="4223034"/>
              </a:xfrm>
              <a:custGeom>
                <a:avLst/>
                <a:gdLst/>
                <a:ahLst/>
                <a:cxnLst/>
                <a:rect l="l" t="t" r="r" b="b"/>
                <a:pathLst>
                  <a:path w="229733" h="108736" extrusionOk="0">
                    <a:moveTo>
                      <a:pt x="48712" y="0"/>
                    </a:moveTo>
                    <a:cubicBezTo>
                      <a:pt x="47232" y="0"/>
                      <a:pt x="45749" y="77"/>
                      <a:pt x="44270" y="232"/>
                    </a:cubicBezTo>
                    <a:cubicBezTo>
                      <a:pt x="41614" y="461"/>
                      <a:pt x="38987" y="1008"/>
                      <a:pt x="36391" y="1754"/>
                    </a:cubicBezTo>
                    <a:lnTo>
                      <a:pt x="25368" y="4977"/>
                    </a:lnTo>
                    <a:lnTo>
                      <a:pt x="12545" y="4390"/>
                    </a:lnTo>
                    <a:lnTo>
                      <a:pt x="12267" y="4380"/>
                    </a:lnTo>
                    <a:cubicBezTo>
                      <a:pt x="12089" y="4372"/>
                      <a:pt x="11914" y="4368"/>
                      <a:pt x="11740" y="4368"/>
                    </a:cubicBezTo>
                    <a:cubicBezTo>
                      <a:pt x="9793" y="4368"/>
                      <a:pt x="8094" y="4874"/>
                      <a:pt x="6706" y="5723"/>
                    </a:cubicBezTo>
                    <a:cubicBezTo>
                      <a:pt x="538" y="9404"/>
                      <a:pt x="1" y="19780"/>
                      <a:pt x="8088" y="23142"/>
                    </a:cubicBezTo>
                    <a:lnTo>
                      <a:pt x="214313" y="108735"/>
                    </a:lnTo>
                    <a:lnTo>
                      <a:pt x="226330" y="79796"/>
                    </a:lnTo>
                    <a:lnTo>
                      <a:pt x="229733" y="71589"/>
                    </a:lnTo>
                    <a:lnTo>
                      <a:pt x="147531" y="37467"/>
                    </a:lnTo>
                    <a:lnTo>
                      <a:pt x="67757" y="4380"/>
                    </a:lnTo>
                    <a:lnTo>
                      <a:pt x="65300" y="3336"/>
                    </a:lnTo>
                    <a:cubicBezTo>
                      <a:pt x="60015" y="1127"/>
                      <a:pt x="54380" y="0"/>
                      <a:pt x="48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44"/>
              <p:cNvSpPr/>
              <p:nvPr/>
            </p:nvSpPr>
            <p:spPr>
              <a:xfrm>
                <a:off x="666499" y="729631"/>
                <a:ext cx="8495742" cy="4001156"/>
              </a:xfrm>
              <a:custGeom>
                <a:avLst/>
                <a:gdLst/>
                <a:ahLst/>
                <a:cxnLst/>
                <a:rect l="l" t="t" r="r" b="b"/>
                <a:pathLst>
                  <a:path w="218751" h="103023" extrusionOk="0">
                    <a:moveTo>
                      <a:pt x="6696" y="0"/>
                    </a:moveTo>
                    <a:cubicBezTo>
                      <a:pt x="558" y="3691"/>
                      <a:pt x="1" y="14057"/>
                      <a:pt x="8098" y="17409"/>
                    </a:cubicBezTo>
                    <a:lnTo>
                      <a:pt x="214323" y="103022"/>
                    </a:lnTo>
                    <a:lnTo>
                      <a:pt x="218750" y="92368"/>
                    </a:lnTo>
                    <a:lnTo>
                      <a:pt x="12505" y="6755"/>
                    </a:lnTo>
                    <a:cubicBezTo>
                      <a:pt x="9203" y="5382"/>
                      <a:pt x="7332" y="2805"/>
                      <a:pt x="66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44"/>
              <p:cNvSpPr/>
              <p:nvPr/>
            </p:nvSpPr>
            <p:spPr>
              <a:xfrm>
                <a:off x="1652509" y="515556"/>
                <a:ext cx="1464717" cy="553667"/>
              </a:xfrm>
              <a:custGeom>
                <a:avLst/>
                <a:gdLst/>
                <a:ahLst/>
                <a:cxnLst/>
                <a:rect l="l" t="t" r="r" b="b"/>
                <a:pathLst>
                  <a:path w="37714" h="14256" extrusionOk="0">
                    <a:moveTo>
                      <a:pt x="18882" y="1"/>
                    </a:moveTo>
                    <a:cubicBezTo>
                      <a:pt x="16246" y="250"/>
                      <a:pt x="13619" y="787"/>
                      <a:pt x="11003" y="1533"/>
                    </a:cubicBezTo>
                    <a:lnTo>
                      <a:pt x="0" y="4776"/>
                    </a:lnTo>
                    <a:lnTo>
                      <a:pt x="21279" y="13610"/>
                    </a:lnTo>
                    <a:cubicBezTo>
                      <a:pt x="22325" y="14038"/>
                      <a:pt x="23436" y="14256"/>
                      <a:pt x="24548" y="14256"/>
                    </a:cubicBezTo>
                    <a:cubicBezTo>
                      <a:pt x="25552" y="14256"/>
                      <a:pt x="26558" y="14078"/>
                      <a:pt x="27517" y="13719"/>
                    </a:cubicBezTo>
                    <a:lnTo>
                      <a:pt x="36192" y="10486"/>
                    </a:lnTo>
                    <a:cubicBezTo>
                      <a:pt x="37684" y="9929"/>
                      <a:pt x="37714" y="7840"/>
                      <a:pt x="36251" y="7213"/>
                    </a:cubicBezTo>
                    <a:lnTo>
                      <a:pt x="188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44"/>
              <p:cNvSpPr/>
              <p:nvPr/>
            </p:nvSpPr>
            <p:spPr>
              <a:xfrm>
                <a:off x="7918883" y="1010896"/>
                <a:ext cx="2519505" cy="2276848"/>
              </a:xfrm>
              <a:custGeom>
                <a:avLst/>
                <a:gdLst/>
                <a:ahLst/>
                <a:cxnLst/>
                <a:rect l="l" t="t" r="r" b="b"/>
                <a:pathLst>
                  <a:path w="64873" h="58625" extrusionOk="0">
                    <a:moveTo>
                      <a:pt x="50378" y="0"/>
                    </a:moveTo>
                    <a:lnTo>
                      <a:pt x="14555" y="28999"/>
                    </a:lnTo>
                    <a:lnTo>
                      <a:pt x="1" y="40768"/>
                    </a:lnTo>
                    <a:lnTo>
                      <a:pt x="42987" y="58624"/>
                    </a:lnTo>
                    <a:lnTo>
                      <a:pt x="51990" y="37037"/>
                    </a:lnTo>
                    <a:lnTo>
                      <a:pt x="64873" y="6019"/>
                    </a:lnTo>
                    <a:lnTo>
                      <a:pt x="503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44"/>
              <p:cNvSpPr/>
              <p:nvPr/>
            </p:nvSpPr>
            <p:spPr>
              <a:xfrm>
                <a:off x="8234944" y="1339309"/>
                <a:ext cx="2097186" cy="1948439"/>
              </a:xfrm>
              <a:custGeom>
                <a:avLst/>
                <a:gdLst/>
                <a:ahLst/>
                <a:cxnLst/>
                <a:rect l="l" t="t" r="r" b="b"/>
                <a:pathLst>
                  <a:path w="53999" h="50169" extrusionOk="0">
                    <a:moveTo>
                      <a:pt x="44170" y="0"/>
                    </a:moveTo>
                    <a:lnTo>
                      <a:pt x="1" y="35694"/>
                    </a:lnTo>
                    <a:lnTo>
                      <a:pt x="34869" y="50168"/>
                    </a:lnTo>
                    <a:lnTo>
                      <a:pt x="53999" y="4079"/>
                    </a:lnTo>
                    <a:lnTo>
                      <a:pt x="441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44"/>
              <p:cNvSpPr/>
              <p:nvPr/>
            </p:nvSpPr>
            <p:spPr>
              <a:xfrm>
                <a:off x="4342817" y="2270675"/>
                <a:ext cx="4818531" cy="3709504"/>
              </a:xfrm>
              <a:custGeom>
                <a:avLst/>
                <a:gdLst/>
                <a:ahLst/>
                <a:cxnLst/>
                <a:rect l="l" t="t" r="r" b="b"/>
                <a:pathLst>
                  <a:path w="120682" h="92906" extrusionOk="0">
                    <a:moveTo>
                      <a:pt x="0" y="0"/>
                    </a:moveTo>
                    <a:lnTo>
                      <a:pt x="16047" y="9978"/>
                    </a:lnTo>
                    <a:cubicBezTo>
                      <a:pt x="22473" y="13948"/>
                      <a:pt x="28213" y="18772"/>
                      <a:pt x="33257" y="24304"/>
                    </a:cubicBezTo>
                    <a:cubicBezTo>
                      <a:pt x="35456" y="26691"/>
                      <a:pt x="37535" y="29198"/>
                      <a:pt x="39405" y="31854"/>
                    </a:cubicBezTo>
                    <a:cubicBezTo>
                      <a:pt x="41872" y="35266"/>
                      <a:pt x="44051" y="38927"/>
                      <a:pt x="46011" y="42717"/>
                    </a:cubicBezTo>
                    <a:cubicBezTo>
                      <a:pt x="57043" y="64434"/>
                      <a:pt x="75457" y="81495"/>
                      <a:pt x="97920" y="90826"/>
                    </a:cubicBezTo>
                    <a:lnTo>
                      <a:pt x="102914" y="92905"/>
                    </a:lnTo>
                    <a:lnTo>
                      <a:pt x="106197" y="85007"/>
                    </a:lnTo>
                    <a:lnTo>
                      <a:pt x="116742" y="59569"/>
                    </a:lnTo>
                    <a:lnTo>
                      <a:pt x="120681" y="50089"/>
                    </a:lnTo>
                    <a:lnTo>
                      <a:pt x="34610" y="14375"/>
                    </a:lnTo>
                    <a:lnTo>
                      <a:pt x="34600" y="143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44"/>
              <p:cNvSpPr/>
              <p:nvPr/>
            </p:nvSpPr>
            <p:spPr>
              <a:xfrm>
                <a:off x="5818622" y="2930345"/>
                <a:ext cx="3342860" cy="2743170"/>
              </a:xfrm>
              <a:custGeom>
                <a:avLst/>
                <a:gdLst/>
                <a:ahLst/>
                <a:cxnLst/>
                <a:rect l="l" t="t" r="r" b="b"/>
                <a:pathLst>
                  <a:path w="86073" h="7063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87" y="687"/>
                      <a:pt x="1304" y="1333"/>
                      <a:pt x="1941" y="2000"/>
                    </a:cubicBezTo>
                    <a:cubicBezTo>
                      <a:pt x="6219" y="6695"/>
                      <a:pt x="9919" y="11829"/>
                      <a:pt x="13033" y="17390"/>
                    </a:cubicBezTo>
                    <a:cubicBezTo>
                      <a:pt x="13600" y="18384"/>
                      <a:pt x="14157" y="19419"/>
                      <a:pt x="14674" y="20434"/>
                    </a:cubicBezTo>
                    <a:cubicBezTo>
                      <a:pt x="25707" y="42150"/>
                      <a:pt x="44121" y="59211"/>
                      <a:pt x="66614" y="68533"/>
                    </a:cubicBezTo>
                    <a:lnTo>
                      <a:pt x="71588" y="70632"/>
                    </a:lnTo>
                    <a:lnTo>
                      <a:pt x="82133" y="45194"/>
                    </a:lnTo>
                    <a:lnTo>
                      <a:pt x="86072" y="357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44"/>
              <p:cNvSpPr/>
              <p:nvPr/>
            </p:nvSpPr>
            <p:spPr>
              <a:xfrm>
                <a:off x="2935821" y="3332008"/>
                <a:ext cx="2810204" cy="1568802"/>
              </a:xfrm>
              <a:custGeom>
                <a:avLst/>
                <a:gdLst/>
                <a:ahLst/>
                <a:cxnLst/>
                <a:rect l="l" t="t" r="r" b="b"/>
                <a:pathLst>
                  <a:path w="72358" h="40394" extrusionOk="0">
                    <a:moveTo>
                      <a:pt x="9595" y="1"/>
                    </a:moveTo>
                    <a:cubicBezTo>
                      <a:pt x="1135" y="1"/>
                      <a:pt x="1" y="4200"/>
                      <a:pt x="1666" y="9027"/>
                    </a:cubicBezTo>
                    <a:cubicBezTo>
                      <a:pt x="6501" y="12370"/>
                      <a:pt x="11674" y="15205"/>
                      <a:pt x="17136" y="17463"/>
                    </a:cubicBezTo>
                    <a:lnTo>
                      <a:pt x="72358" y="40393"/>
                    </a:lnTo>
                    <a:cubicBezTo>
                      <a:pt x="54600" y="24278"/>
                      <a:pt x="45339" y="6580"/>
                      <a:pt x="18678" y="1099"/>
                    </a:cubicBezTo>
                    <a:cubicBezTo>
                      <a:pt x="14990" y="340"/>
                      <a:pt x="11997" y="1"/>
                      <a:pt x="9595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44"/>
              <p:cNvSpPr/>
              <p:nvPr/>
            </p:nvSpPr>
            <p:spPr>
              <a:xfrm>
                <a:off x="7918883" y="2137119"/>
                <a:ext cx="2019938" cy="1150639"/>
              </a:xfrm>
              <a:custGeom>
                <a:avLst/>
                <a:gdLst/>
                <a:ahLst/>
                <a:cxnLst/>
                <a:rect l="l" t="t" r="r" b="b"/>
                <a:pathLst>
                  <a:path w="52010" h="29627" extrusionOk="0">
                    <a:moveTo>
                      <a:pt x="14565" y="1"/>
                    </a:moveTo>
                    <a:lnTo>
                      <a:pt x="1" y="11770"/>
                    </a:lnTo>
                    <a:lnTo>
                      <a:pt x="43007" y="29626"/>
                    </a:lnTo>
                    <a:lnTo>
                      <a:pt x="52010" y="8039"/>
                    </a:lnTo>
                    <a:lnTo>
                      <a:pt x="52010" y="8039"/>
                    </a:lnTo>
                    <a:cubicBezTo>
                      <a:pt x="48381" y="8974"/>
                      <a:pt x="44842" y="9396"/>
                      <a:pt x="41431" y="9396"/>
                    </a:cubicBezTo>
                    <a:cubicBezTo>
                      <a:pt x="30870" y="9396"/>
                      <a:pt x="21536" y="5355"/>
                      <a:pt x="14565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44"/>
              <p:cNvSpPr/>
              <p:nvPr/>
            </p:nvSpPr>
            <p:spPr>
              <a:xfrm>
                <a:off x="3222675" y="1001147"/>
                <a:ext cx="1174174" cy="564076"/>
              </a:xfrm>
              <a:custGeom>
                <a:avLst/>
                <a:gdLst/>
                <a:ahLst/>
                <a:cxnLst/>
                <a:rect l="l" t="t" r="r" b="b"/>
                <a:pathLst>
                  <a:path w="30233" h="14524" extrusionOk="0">
                    <a:moveTo>
                      <a:pt x="1639" y="1"/>
                    </a:moveTo>
                    <a:cubicBezTo>
                      <a:pt x="1435" y="1"/>
                      <a:pt x="1229" y="43"/>
                      <a:pt x="1035" y="132"/>
                    </a:cubicBezTo>
                    <a:cubicBezTo>
                      <a:pt x="309" y="470"/>
                      <a:pt x="0" y="1326"/>
                      <a:pt x="339" y="2062"/>
                    </a:cubicBezTo>
                    <a:cubicBezTo>
                      <a:pt x="584" y="2588"/>
                      <a:pt x="1106" y="2895"/>
                      <a:pt x="1652" y="2895"/>
                    </a:cubicBezTo>
                    <a:cubicBezTo>
                      <a:pt x="1859" y="2895"/>
                      <a:pt x="2069" y="2851"/>
                      <a:pt x="2269" y="2758"/>
                    </a:cubicBezTo>
                    <a:cubicBezTo>
                      <a:pt x="2985" y="2420"/>
                      <a:pt x="3293" y="1555"/>
                      <a:pt x="2965" y="828"/>
                    </a:cubicBezTo>
                    <a:cubicBezTo>
                      <a:pt x="2718" y="306"/>
                      <a:pt x="2186" y="1"/>
                      <a:pt x="1639" y="1"/>
                    </a:cubicBezTo>
                    <a:close/>
                    <a:moveTo>
                      <a:pt x="6130" y="1941"/>
                    </a:moveTo>
                    <a:cubicBezTo>
                      <a:pt x="5926" y="1941"/>
                      <a:pt x="5719" y="1983"/>
                      <a:pt x="5522" y="2072"/>
                    </a:cubicBezTo>
                    <a:cubicBezTo>
                      <a:pt x="4805" y="2410"/>
                      <a:pt x="4487" y="3266"/>
                      <a:pt x="4825" y="4002"/>
                    </a:cubicBezTo>
                    <a:cubicBezTo>
                      <a:pt x="5071" y="4528"/>
                      <a:pt x="5593" y="4835"/>
                      <a:pt x="6139" y="4835"/>
                    </a:cubicBezTo>
                    <a:cubicBezTo>
                      <a:pt x="6345" y="4835"/>
                      <a:pt x="6556" y="4791"/>
                      <a:pt x="6755" y="4698"/>
                    </a:cubicBezTo>
                    <a:cubicBezTo>
                      <a:pt x="7472" y="4360"/>
                      <a:pt x="7790" y="3494"/>
                      <a:pt x="7452" y="2768"/>
                    </a:cubicBezTo>
                    <a:cubicBezTo>
                      <a:pt x="7205" y="2246"/>
                      <a:pt x="6678" y="1941"/>
                      <a:pt x="6130" y="1941"/>
                    </a:cubicBezTo>
                    <a:close/>
                    <a:moveTo>
                      <a:pt x="10625" y="3865"/>
                    </a:moveTo>
                    <a:cubicBezTo>
                      <a:pt x="10418" y="3865"/>
                      <a:pt x="10208" y="3909"/>
                      <a:pt x="10008" y="4002"/>
                    </a:cubicBezTo>
                    <a:cubicBezTo>
                      <a:pt x="9292" y="4350"/>
                      <a:pt x="8984" y="5205"/>
                      <a:pt x="9312" y="5932"/>
                    </a:cubicBezTo>
                    <a:cubicBezTo>
                      <a:pt x="9558" y="6453"/>
                      <a:pt x="10089" y="6764"/>
                      <a:pt x="10636" y="6764"/>
                    </a:cubicBezTo>
                    <a:cubicBezTo>
                      <a:pt x="10840" y="6764"/>
                      <a:pt x="11047" y="6720"/>
                      <a:pt x="11242" y="6628"/>
                    </a:cubicBezTo>
                    <a:cubicBezTo>
                      <a:pt x="11968" y="6290"/>
                      <a:pt x="12276" y="5424"/>
                      <a:pt x="11938" y="4698"/>
                    </a:cubicBezTo>
                    <a:cubicBezTo>
                      <a:pt x="11693" y="4172"/>
                      <a:pt x="11171" y="3865"/>
                      <a:pt x="10625" y="3865"/>
                    </a:cubicBezTo>
                    <a:close/>
                    <a:moveTo>
                      <a:pt x="15115" y="5805"/>
                    </a:moveTo>
                    <a:cubicBezTo>
                      <a:pt x="14910" y="5805"/>
                      <a:pt x="14702" y="5849"/>
                      <a:pt x="14505" y="5942"/>
                    </a:cubicBezTo>
                    <a:cubicBezTo>
                      <a:pt x="13779" y="6290"/>
                      <a:pt x="13470" y="7145"/>
                      <a:pt x="13799" y="7872"/>
                    </a:cubicBezTo>
                    <a:cubicBezTo>
                      <a:pt x="14045" y="8393"/>
                      <a:pt x="14575" y="8703"/>
                      <a:pt x="15122" y="8703"/>
                    </a:cubicBezTo>
                    <a:cubicBezTo>
                      <a:pt x="15327" y="8703"/>
                      <a:pt x="15534" y="8660"/>
                      <a:pt x="15728" y="8568"/>
                    </a:cubicBezTo>
                    <a:cubicBezTo>
                      <a:pt x="16455" y="8230"/>
                      <a:pt x="16763" y="7364"/>
                      <a:pt x="16425" y="6638"/>
                    </a:cubicBezTo>
                    <a:cubicBezTo>
                      <a:pt x="16180" y="6111"/>
                      <a:pt x="15657" y="5805"/>
                      <a:pt x="15115" y="5805"/>
                    </a:cubicBezTo>
                    <a:close/>
                    <a:moveTo>
                      <a:pt x="19604" y="7744"/>
                    </a:moveTo>
                    <a:cubicBezTo>
                      <a:pt x="19397" y="7744"/>
                      <a:pt x="19188" y="7789"/>
                      <a:pt x="18991" y="7881"/>
                    </a:cubicBezTo>
                    <a:cubicBezTo>
                      <a:pt x="18265" y="8220"/>
                      <a:pt x="17957" y="9085"/>
                      <a:pt x="18295" y="9811"/>
                    </a:cubicBezTo>
                    <a:cubicBezTo>
                      <a:pt x="18541" y="10333"/>
                      <a:pt x="19067" y="10643"/>
                      <a:pt x="19615" y="10643"/>
                    </a:cubicBezTo>
                    <a:cubicBezTo>
                      <a:pt x="19819" y="10643"/>
                      <a:pt x="20027" y="10600"/>
                      <a:pt x="20225" y="10508"/>
                    </a:cubicBezTo>
                    <a:cubicBezTo>
                      <a:pt x="20941" y="10170"/>
                      <a:pt x="21250" y="9304"/>
                      <a:pt x="20921" y="8578"/>
                    </a:cubicBezTo>
                    <a:cubicBezTo>
                      <a:pt x="20676" y="8051"/>
                      <a:pt x="20148" y="7744"/>
                      <a:pt x="19604" y="7744"/>
                    </a:cubicBezTo>
                    <a:close/>
                    <a:moveTo>
                      <a:pt x="24095" y="9684"/>
                    </a:moveTo>
                    <a:cubicBezTo>
                      <a:pt x="23888" y="9684"/>
                      <a:pt x="23678" y="9728"/>
                      <a:pt x="23478" y="9821"/>
                    </a:cubicBezTo>
                    <a:cubicBezTo>
                      <a:pt x="22762" y="10160"/>
                      <a:pt x="22443" y="11025"/>
                      <a:pt x="22782" y="11751"/>
                    </a:cubicBezTo>
                    <a:cubicBezTo>
                      <a:pt x="23028" y="12273"/>
                      <a:pt x="23553" y="12583"/>
                      <a:pt x="24101" y="12583"/>
                    </a:cubicBezTo>
                    <a:cubicBezTo>
                      <a:pt x="24306" y="12583"/>
                      <a:pt x="24514" y="12540"/>
                      <a:pt x="24712" y="12448"/>
                    </a:cubicBezTo>
                    <a:cubicBezTo>
                      <a:pt x="25428" y="12109"/>
                      <a:pt x="25746" y="11244"/>
                      <a:pt x="25408" y="10518"/>
                    </a:cubicBezTo>
                    <a:cubicBezTo>
                      <a:pt x="25163" y="9991"/>
                      <a:pt x="24640" y="9684"/>
                      <a:pt x="24095" y="9684"/>
                    </a:cubicBezTo>
                    <a:close/>
                    <a:moveTo>
                      <a:pt x="28575" y="11626"/>
                    </a:moveTo>
                    <a:cubicBezTo>
                      <a:pt x="28370" y="11626"/>
                      <a:pt x="28162" y="11669"/>
                      <a:pt x="27965" y="11761"/>
                    </a:cubicBezTo>
                    <a:cubicBezTo>
                      <a:pt x="27248" y="12099"/>
                      <a:pt x="26940" y="12955"/>
                      <a:pt x="27268" y="13691"/>
                    </a:cubicBezTo>
                    <a:cubicBezTo>
                      <a:pt x="27514" y="14212"/>
                      <a:pt x="28045" y="14523"/>
                      <a:pt x="28592" y="14523"/>
                    </a:cubicBezTo>
                    <a:cubicBezTo>
                      <a:pt x="28797" y="14523"/>
                      <a:pt x="29003" y="14480"/>
                      <a:pt x="29198" y="14388"/>
                    </a:cubicBezTo>
                    <a:cubicBezTo>
                      <a:pt x="29924" y="14049"/>
                      <a:pt x="30233" y="13184"/>
                      <a:pt x="29895" y="12458"/>
                    </a:cubicBezTo>
                    <a:cubicBezTo>
                      <a:pt x="29648" y="11936"/>
                      <a:pt x="29123" y="11626"/>
                      <a:pt x="28575" y="116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44"/>
              <p:cNvSpPr/>
              <p:nvPr/>
            </p:nvSpPr>
            <p:spPr>
              <a:xfrm>
                <a:off x="4019740" y="1547869"/>
                <a:ext cx="1173786" cy="564037"/>
              </a:xfrm>
              <a:custGeom>
                <a:avLst/>
                <a:gdLst/>
                <a:ahLst/>
                <a:cxnLst/>
                <a:rect l="l" t="t" r="r" b="b"/>
                <a:pathLst>
                  <a:path w="30223" h="14523" extrusionOk="0">
                    <a:moveTo>
                      <a:pt x="1648" y="0"/>
                    </a:moveTo>
                    <a:cubicBezTo>
                      <a:pt x="1445" y="0"/>
                      <a:pt x="1239" y="43"/>
                      <a:pt x="1045" y="131"/>
                    </a:cubicBezTo>
                    <a:cubicBezTo>
                      <a:pt x="309" y="470"/>
                      <a:pt x="0" y="1345"/>
                      <a:pt x="349" y="2061"/>
                    </a:cubicBezTo>
                    <a:cubicBezTo>
                      <a:pt x="587" y="2588"/>
                      <a:pt x="1112" y="2895"/>
                      <a:pt x="1657" y="2895"/>
                    </a:cubicBezTo>
                    <a:cubicBezTo>
                      <a:pt x="1863" y="2895"/>
                      <a:pt x="2072" y="2851"/>
                      <a:pt x="2269" y="2758"/>
                    </a:cubicBezTo>
                    <a:cubicBezTo>
                      <a:pt x="2995" y="2420"/>
                      <a:pt x="3303" y="1554"/>
                      <a:pt x="2965" y="828"/>
                    </a:cubicBezTo>
                    <a:cubicBezTo>
                      <a:pt x="2726" y="306"/>
                      <a:pt x="2196" y="0"/>
                      <a:pt x="1648" y="0"/>
                    </a:cubicBezTo>
                    <a:close/>
                    <a:moveTo>
                      <a:pt x="6138" y="1936"/>
                    </a:moveTo>
                    <a:cubicBezTo>
                      <a:pt x="5933" y="1936"/>
                      <a:pt x="5727" y="1979"/>
                      <a:pt x="5532" y="2071"/>
                    </a:cubicBezTo>
                    <a:cubicBezTo>
                      <a:pt x="4795" y="2410"/>
                      <a:pt x="4487" y="3285"/>
                      <a:pt x="4835" y="4001"/>
                    </a:cubicBezTo>
                    <a:cubicBezTo>
                      <a:pt x="5081" y="4528"/>
                      <a:pt x="5603" y="4835"/>
                      <a:pt x="6149" y="4835"/>
                    </a:cubicBezTo>
                    <a:cubicBezTo>
                      <a:pt x="6355" y="4835"/>
                      <a:pt x="6566" y="4791"/>
                      <a:pt x="6765" y="4698"/>
                    </a:cubicBezTo>
                    <a:cubicBezTo>
                      <a:pt x="7481" y="4359"/>
                      <a:pt x="7790" y="3494"/>
                      <a:pt x="7462" y="2768"/>
                    </a:cubicBezTo>
                    <a:cubicBezTo>
                      <a:pt x="7215" y="2246"/>
                      <a:pt x="6685" y="1936"/>
                      <a:pt x="6138" y="1936"/>
                    </a:cubicBezTo>
                    <a:close/>
                    <a:moveTo>
                      <a:pt x="10612" y="3880"/>
                    </a:moveTo>
                    <a:cubicBezTo>
                      <a:pt x="10408" y="3880"/>
                      <a:pt x="10202" y="3922"/>
                      <a:pt x="10008" y="4011"/>
                    </a:cubicBezTo>
                    <a:cubicBezTo>
                      <a:pt x="9282" y="4349"/>
                      <a:pt x="8974" y="5205"/>
                      <a:pt x="9312" y="5941"/>
                    </a:cubicBezTo>
                    <a:cubicBezTo>
                      <a:pt x="9557" y="6468"/>
                      <a:pt x="10080" y="6775"/>
                      <a:pt x="10625" y="6775"/>
                    </a:cubicBezTo>
                    <a:cubicBezTo>
                      <a:pt x="10832" y="6775"/>
                      <a:pt x="11042" y="6730"/>
                      <a:pt x="11242" y="6638"/>
                    </a:cubicBezTo>
                    <a:cubicBezTo>
                      <a:pt x="11958" y="6299"/>
                      <a:pt x="12267" y="5434"/>
                      <a:pt x="11938" y="4708"/>
                    </a:cubicBezTo>
                    <a:cubicBezTo>
                      <a:pt x="11692" y="4185"/>
                      <a:pt x="11160" y="3880"/>
                      <a:pt x="10612" y="3880"/>
                    </a:cubicBezTo>
                    <a:close/>
                    <a:moveTo>
                      <a:pt x="15105" y="5806"/>
                    </a:moveTo>
                    <a:cubicBezTo>
                      <a:pt x="14901" y="5806"/>
                      <a:pt x="14693" y="5849"/>
                      <a:pt x="14495" y="5941"/>
                    </a:cubicBezTo>
                    <a:cubicBezTo>
                      <a:pt x="13779" y="6289"/>
                      <a:pt x="13460" y="7145"/>
                      <a:pt x="13799" y="7871"/>
                    </a:cubicBezTo>
                    <a:cubicBezTo>
                      <a:pt x="14045" y="8392"/>
                      <a:pt x="14570" y="8703"/>
                      <a:pt x="15118" y="8703"/>
                    </a:cubicBezTo>
                    <a:cubicBezTo>
                      <a:pt x="15323" y="8703"/>
                      <a:pt x="15531" y="8659"/>
                      <a:pt x="15728" y="8567"/>
                    </a:cubicBezTo>
                    <a:cubicBezTo>
                      <a:pt x="16445" y="8229"/>
                      <a:pt x="16753" y="7364"/>
                      <a:pt x="16425" y="6638"/>
                    </a:cubicBezTo>
                    <a:cubicBezTo>
                      <a:pt x="16179" y="6116"/>
                      <a:pt x="15653" y="5806"/>
                      <a:pt x="15105" y="5806"/>
                    </a:cubicBezTo>
                    <a:close/>
                    <a:moveTo>
                      <a:pt x="19592" y="7746"/>
                    </a:moveTo>
                    <a:cubicBezTo>
                      <a:pt x="19387" y="7746"/>
                      <a:pt x="19179" y="7789"/>
                      <a:pt x="18982" y="7881"/>
                    </a:cubicBezTo>
                    <a:cubicBezTo>
                      <a:pt x="18265" y="8229"/>
                      <a:pt x="17957" y="9085"/>
                      <a:pt x="18285" y="9811"/>
                    </a:cubicBezTo>
                    <a:cubicBezTo>
                      <a:pt x="18531" y="10332"/>
                      <a:pt x="19062" y="10643"/>
                      <a:pt x="19609" y="10643"/>
                    </a:cubicBezTo>
                    <a:cubicBezTo>
                      <a:pt x="19813" y="10643"/>
                      <a:pt x="20020" y="10599"/>
                      <a:pt x="20215" y="10507"/>
                    </a:cubicBezTo>
                    <a:cubicBezTo>
                      <a:pt x="20941" y="10169"/>
                      <a:pt x="21250" y="9304"/>
                      <a:pt x="20911" y="8577"/>
                    </a:cubicBezTo>
                    <a:cubicBezTo>
                      <a:pt x="20665" y="8056"/>
                      <a:pt x="20140" y="7746"/>
                      <a:pt x="19592" y="7746"/>
                    </a:cubicBezTo>
                    <a:close/>
                    <a:moveTo>
                      <a:pt x="24084" y="9685"/>
                    </a:moveTo>
                    <a:cubicBezTo>
                      <a:pt x="23880" y="9685"/>
                      <a:pt x="23673" y="9729"/>
                      <a:pt x="23478" y="9821"/>
                    </a:cubicBezTo>
                    <a:cubicBezTo>
                      <a:pt x="22752" y="10159"/>
                      <a:pt x="22443" y="11025"/>
                      <a:pt x="22782" y="11751"/>
                    </a:cubicBezTo>
                    <a:cubicBezTo>
                      <a:pt x="23021" y="12272"/>
                      <a:pt x="23549" y="12583"/>
                      <a:pt x="24096" y="12583"/>
                    </a:cubicBezTo>
                    <a:cubicBezTo>
                      <a:pt x="24300" y="12583"/>
                      <a:pt x="24507" y="12539"/>
                      <a:pt x="24702" y="12447"/>
                    </a:cubicBezTo>
                    <a:cubicBezTo>
                      <a:pt x="25428" y="12109"/>
                      <a:pt x="25736" y="11243"/>
                      <a:pt x="25398" y="10517"/>
                    </a:cubicBezTo>
                    <a:cubicBezTo>
                      <a:pt x="25159" y="9996"/>
                      <a:pt x="24630" y="9685"/>
                      <a:pt x="24084" y="9685"/>
                    </a:cubicBezTo>
                    <a:close/>
                    <a:moveTo>
                      <a:pt x="28571" y="11625"/>
                    </a:moveTo>
                    <a:cubicBezTo>
                      <a:pt x="28366" y="11625"/>
                      <a:pt x="28160" y="11669"/>
                      <a:pt x="27965" y="11761"/>
                    </a:cubicBezTo>
                    <a:cubicBezTo>
                      <a:pt x="27238" y="12099"/>
                      <a:pt x="26930" y="12964"/>
                      <a:pt x="27268" y="13691"/>
                    </a:cubicBezTo>
                    <a:cubicBezTo>
                      <a:pt x="27514" y="14212"/>
                      <a:pt x="28040" y="14523"/>
                      <a:pt x="28588" y="14523"/>
                    </a:cubicBezTo>
                    <a:cubicBezTo>
                      <a:pt x="28793" y="14523"/>
                      <a:pt x="29001" y="14479"/>
                      <a:pt x="29198" y="14387"/>
                    </a:cubicBezTo>
                    <a:cubicBezTo>
                      <a:pt x="29915" y="14049"/>
                      <a:pt x="30223" y="13183"/>
                      <a:pt x="29895" y="12457"/>
                    </a:cubicBezTo>
                    <a:cubicBezTo>
                      <a:pt x="29648" y="11936"/>
                      <a:pt x="29118" y="11625"/>
                      <a:pt x="28571" y="116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44"/>
              <p:cNvSpPr/>
              <p:nvPr/>
            </p:nvSpPr>
            <p:spPr>
              <a:xfrm>
                <a:off x="3298409" y="677472"/>
                <a:ext cx="3098262" cy="1285055"/>
              </a:xfrm>
              <a:custGeom>
                <a:avLst/>
                <a:gdLst/>
                <a:ahLst/>
                <a:cxnLst/>
                <a:rect l="l" t="t" r="r" b="b"/>
                <a:pathLst>
                  <a:path w="79775" h="330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321" y="31028"/>
                      <a:pt x="34202" y="17608"/>
                      <a:pt x="79774" y="3308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3DF9E5-F7AB-4D8C-A864-772D3C6B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855360">
              <a:off x="5494702" y="1000235"/>
              <a:ext cx="239253" cy="257108"/>
            </a:xfrm>
            <a:prstGeom prst="rect">
              <a:avLst/>
            </a:prstGeom>
          </p:spPr>
        </p:pic>
      </p:grpSp>
      <p:sp>
        <p:nvSpPr>
          <p:cNvPr id="48" name="Google Shape;339;p63">
            <a:extLst>
              <a:ext uri="{FF2B5EF4-FFF2-40B4-BE49-F238E27FC236}">
                <a16:creationId xmlns:a16="http://schemas.microsoft.com/office/drawing/2014/main" id="{214108B6-CCBC-4D87-9053-10DEE6B81975}"/>
              </a:ext>
            </a:extLst>
          </p:cNvPr>
          <p:cNvSpPr txBox="1">
            <a:spLocks/>
          </p:cNvSpPr>
          <p:nvPr/>
        </p:nvSpPr>
        <p:spPr>
          <a:xfrm>
            <a:off x="931135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lvl="0">
              <a:buClr>
                <a:srgbClr val="FFFFFF"/>
              </a:buClr>
              <a:buSzPts val="1600"/>
              <a:defRPr/>
            </a:pPr>
            <a:r>
              <a:rPr lang="en-US" sz="2000" dirty="0" err="1">
                <a:solidFill>
                  <a:schemeClr val="tx1"/>
                </a:solidFill>
              </a:rPr>
              <a:t>Tujuan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saat</a:t>
            </a:r>
            <a:r>
              <a:rPr lang="en-US" sz="2000" dirty="0">
                <a:solidFill>
                  <a:schemeClr val="tx1"/>
                </a:solidFill>
              </a:rPr>
              <a:t> ini: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Peramalan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Seri Waktu HargaBitcoin</a:t>
            </a:r>
            <a:endParaRPr kumimoji="0" lang="nb-NO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12 0.12253 L -0.44913 -0.8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472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1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3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0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8" grpId="2"/>
      <p:bldP spid="48" grpId="3"/>
      <p:bldP spid="48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3372"/>
              </p:ext>
            </p:extLst>
          </p:nvPr>
        </p:nvGraphicFramePr>
        <p:xfrm>
          <a:off x="990241" y="1502563"/>
          <a:ext cx="7163417" cy="318526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919644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98035383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3387764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487931360"/>
                    </a:ext>
                  </a:extLst>
                </a:gridCol>
                <a:gridCol w="1459331">
                  <a:extLst>
                    <a:ext uri="{9D8B030D-6E8A-4147-A177-3AD203B41FA5}">
                      <a16:colId xmlns:a16="http://schemas.microsoft.com/office/drawing/2014/main" val="4262723816"/>
                    </a:ext>
                  </a:extLst>
                </a:gridCol>
              </a:tblGrid>
              <a:tr h="3539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Moving Average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Box Plot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Pelatihan (s)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58640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0,0463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6,7257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166,14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3,0737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6,9818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3,0627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0,0322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7,0084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46,94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4136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3,0166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7,0042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7347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3,0764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6,9442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77,98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03218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3,0678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7,025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1845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LSTM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3,0532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6,9306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74,05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0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543526" y="53070"/>
            <a:ext cx="4316434" cy="2899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Penelitian Terdahulu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162076" y="54350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162072" y="93463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2709148" y="1695055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3381320" y="2086184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418649" y="745025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8058150" y="187295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418650" y="745025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8058147" y="1872959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162076" y="2774701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 Journal of Big Data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162072" y="3165830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Multivariate cryptocurrency prediction: comparative analysis of three recurrent neural networks approaches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418649" y="2932201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418650" y="2932201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15" name="Google Shape;438;p67">
            <a:extLst>
              <a:ext uri="{FF2B5EF4-FFF2-40B4-BE49-F238E27FC236}">
                <a16:creationId xmlns:a16="http://schemas.microsoft.com/office/drawing/2014/main" id="{6E91B2D3-780F-4AD7-94A0-CF518ED68C50}"/>
              </a:ext>
            </a:extLst>
          </p:cNvPr>
          <p:cNvSpPr txBox="1">
            <a:spLocks/>
          </p:cNvSpPr>
          <p:nvPr/>
        </p:nvSpPr>
        <p:spPr>
          <a:xfrm>
            <a:off x="2709148" y="3925950"/>
            <a:ext cx="527282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Neural Computing and Applications</a:t>
            </a:r>
          </a:p>
        </p:txBody>
      </p:sp>
      <p:sp>
        <p:nvSpPr>
          <p:cNvPr id="16" name="Google Shape;439;p67">
            <a:extLst>
              <a:ext uri="{FF2B5EF4-FFF2-40B4-BE49-F238E27FC236}">
                <a16:creationId xmlns:a16="http://schemas.microsoft.com/office/drawing/2014/main" id="{89F6FE2C-8281-4436-8D3E-AE91D0D20864}"/>
              </a:ext>
            </a:extLst>
          </p:cNvPr>
          <p:cNvSpPr txBox="1">
            <a:spLocks/>
          </p:cNvSpPr>
          <p:nvPr/>
        </p:nvSpPr>
        <p:spPr>
          <a:xfrm>
            <a:off x="2463594" y="4317079"/>
            <a:ext cx="55183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Time-series forecasting of Bitcoin prices using</a:t>
            </a:r>
          </a:p>
          <a:p>
            <a:pPr marL="0" indent="0"/>
            <a:r>
              <a:rPr lang="en-US" sz="1400" dirty="0"/>
              <a:t>high-dimensional features: a machine learning approach</a:t>
            </a:r>
          </a:p>
        </p:txBody>
      </p:sp>
      <p:sp>
        <p:nvSpPr>
          <p:cNvPr id="17" name="Google Shape;444;p67">
            <a:extLst>
              <a:ext uri="{FF2B5EF4-FFF2-40B4-BE49-F238E27FC236}">
                <a16:creationId xmlns:a16="http://schemas.microsoft.com/office/drawing/2014/main" id="{EE17A583-2964-4F14-BE2C-54C72B3F581D}"/>
              </a:ext>
            </a:extLst>
          </p:cNvPr>
          <p:cNvSpPr/>
          <p:nvPr/>
        </p:nvSpPr>
        <p:spPr>
          <a:xfrm>
            <a:off x="8058150" y="410385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6;p67">
            <a:extLst>
              <a:ext uri="{FF2B5EF4-FFF2-40B4-BE49-F238E27FC236}">
                <a16:creationId xmlns:a16="http://schemas.microsoft.com/office/drawing/2014/main" id="{0BB661F3-E9D4-41EF-9EF8-5B2180C530FC}"/>
              </a:ext>
            </a:extLst>
          </p:cNvPr>
          <p:cNvSpPr txBox="1">
            <a:spLocks/>
          </p:cNvSpPr>
          <p:nvPr/>
        </p:nvSpPr>
        <p:spPr>
          <a:xfrm>
            <a:off x="8058147" y="410385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790017" y="923569"/>
            <a:ext cx="4014851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7509"/>
              </p:ext>
            </p:extLst>
          </p:nvPr>
        </p:nvGraphicFramePr>
        <p:xfrm>
          <a:off x="4908233" y="1626746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0,45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EXPERIMENT!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686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58373"/>
              </p:ext>
            </p:extLst>
          </p:nvPr>
        </p:nvGraphicFramePr>
        <p:xfrm>
          <a:off x="1642785" y="2303557"/>
          <a:ext cx="5858330" cy="124758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449611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60412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Dengan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semua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variable)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Tanpa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Sentiment dan Volume)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0,0258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0,0173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3,033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413227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944581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89627"/>
              </p:ext>
            </p:extLst>
          </p:nvPr>
        </p:nvGraphicFramePr>
        <p:xfrm>
          <a:off x="4908233" y="1623719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0,74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4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6833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630" name="Google Shape;630;p80"/>
          <p:cNvSpPr txBox="1"/>
          <p:nvPr/>
        </p:nvSpPr>
        <p:spPr>
          <a:xfrm>
            <a:off x="5867187" y="1624456"/>
            <a:ext cx="2563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Data Quality</a:t>
            </a:r>
          </a:p>
        </p:txBody>
      </p:sp>
      <p:sp>
        <p:nvSpPr>
          <p:cNvPr id="631" name="Google Shape;631;p80"/>
          <p:cNvSpPr txBox="1"/>
          <p:nvPr/>
        </p:nvSpPr>
        <p:spPr>
          <a:xfrm>
            <a:off x="5867179" y="2027958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Google Translate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HelsinkiNLP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2" name="Google Shape;632;p80"/>
          <p:cNvSpPr txBox="1"/>
          <p:nvPr/>
        </p:nvSpPr>
        <p:spPr>
          <a:xfrm>
            <a:off x="5867174" y="3030304"/>
            <a:ext cx="3276825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Variable</a:t>
            </a:r>
          </a:p>
        </p:txBody>
      </p:sp>
      <p:sp>
        <p:nvSpPr>
          <p:cNvPr id="633" name="Google Shape;633;p80"/>
          <p:cNvSpPr txBox="1"/>
          <p:nvPr/>
        </p:nvSpPr>
        <p:spPr>
          <a:xfrm>
            <a:off x="5867175" y="3433807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Sentimen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, Volume, Trend,</a:t>
            </a:r>
            <a:r>
              <a:rPr lang="en-US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dan </a:t>
            </a:r>
            <a:r>
              <a:rPr lang="en-US" sz="1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variabel</a:t>
            </a:r>
            <a:r>
              <a:rPr lang="en-US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statis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4" name="Google Shape;634;p80"/>
          <p:cNvSpPr txBox="1"/>
          <p:nvPr/>
        </p:nvSpPr>
        <p:spPr>
          <a:xfrm>
            <a:off x="375557" y="1624456"/>
            <a:ext cx="2901193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Augmentasi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 Data</a:t>
            </a:r>
          </a:p>
        </p:txBody>
      </p:sp>
      <p:sp>
        <p:nvSpPr>
          <p:cNvPr id="635" name="Google Shape;635;p80"/>
          <p:cNvSpPr txBox="1"/>
          <p:nvPr/>
        </p:nvSpPr>
        <p:spPr>
          <a:xfrm>
            <a:off x="713250" y="2027956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Back-Translation dan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Easy Data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Agumentation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713250" y="3030304"/>
            <a:ext cx="2563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Explainability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37" name="Google Shape;637;p80"/>
          <p:cNvSpPr txBox="1"/>
          <p:nvPr/>
        </p:nvSpPr>
        <p:spPr>
          <a:xfrm>
            <a:off x="713250" y="3433806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Kepentingan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 Encoder Decoder dan Attention</a:t>
            </a:r>
          </a:p>
        </p:txBody>
      </p:sp>
      <p:grpSp>
        <p:nvGrpSpPr>
          <p:cNvPr id="638" name="Google Shape;638;p80"/>
          <p:cNvGrpSpPr/>
          <p:nvPr/>
        </p:nvGrpSpPr>
        <p:grpSpPr>
          <a:xfrm>
            <a:off x="3505350" y="1889456"/>
            <a:ext cx="2133250" cy="2073050"/>
            <a:chOff x="3505350" y="1889456"/>
            <a:chExt cx="2133250" cy="2073050"/>
          </a:xfrm>
        </p:grpSpPr>
        <p:sp>
          <p:nvSpPr>
            <p:cNvPr id="639" name="Google Shape;639;p80"/>
            <p:cNvSpPr/>
            <p:nvPr/>
          </p:nvSpPr>
          <p:spPr>
            <a:xfrm>
              <a:off x="4971400" y="1889456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0"/>
            <p:cNvSpPr/>
            <p:nvPr/>
          </p:nvSpPr>
          <p:spPr>
            <a:xfrm>
              <a:off x="4971400" y="3295306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0"/>
            <p:cNvSpPr/>
            <p:nvPr/>
          </p:nvSpPr>
          <p:spPr>
            <a:xfrm>
              <a:off x="3505350" y="1889456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0"/>
            <p:cNvSpPr/>
            <p:nvPr/>
          </p:nvSpPr>
          <p:spPr>
            <a:xfrm>
              <a:off x="3505350" y="3295306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43" name="Google Shape;643;p80"/>
            <p:cNvCxnSpPr>
              <a:stCxn id="641" idx="6"/>
              <a:endCxn id="639" idx="2"/>
            </p:cNvCxnSpPr>
            <p:nvPr/>
          </p:nvCxnSpPr>
          <p:spPr>
            <a:xfrm>
              <a:off x="4172550" y="2223056"/>
              <a:ext cx="79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80"/>
            <p:cNvCxnSpPr>
              <a:stCxn id="642" idx="6"/>
              <a:endCxn id="640" idx="2"/>
            </p:cNvCxnSpPr>
            <p:nvPr/>
          </p:nvCxnSpPr>
          <p:spPr>
            <a:xfrm>
              <a:off x="4172550" y="3628906"/>
              <a:ext cx="79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80"/>
            <p:cNvCxnSpPr>
              <a:stCxn id="639" idx="4"/>
              <a:endCxn id="642" idx="0"/>
            </p:cNvCxnSpPr>
            <p:nvPr/>
          </p:nvCxnSpPr>
          <p:spPr>
            <a:xfrm rot="5400000">
              <a:off x="4202650" y="2192906"/>
              <a:ext cx="738600" cy="14661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6" name="Google Shape;646;p80"/>
          <p:cNvGrpSpPr/>
          <p:nvPr/>
        </p:nvGrpSpPr>
        <p:grpSpPr>
          <a:xfrm>
            <a:off x="3663010" y="2109505"/>
            <a:ext cx="351880" cy="227092"/>
            <a:chOff x="-26573400" y="3224125"/>
            <a:chExt cx="295375" cy="190625"/>
          </a:xfrm>
        </p:grpSpPr>
        <p:sp>
          <p:nvSpPr>
            <p:cNvPr id="647" name="Google Shape;647;p80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0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80"/>
          <p:cNvGrpSpPr/>
          <p:nvPr/>
        </p:nvGrpSpPr>
        <p:grpSpPr>
          <a:xfrm>
            <a:off x="5117340" y="2046974"/>
            <a:ext cx="375319" cy="352148"/>
            <a:chOff x="-26583625" y="3917025"/>
            <a:chExt cx="315050" cy="295600"/>
          </a:xfrm>
        </p:grpSpPr>
        <p:sp>
          <p:nvSpPr>
            <p:cNvPr id="650" name="Google Shape;650;p80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0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0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0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80"/>
          <p:cNvSpPr/>
          <p:nvPr/>
        </p:nvSpPr>
        <p:spPr>
          <a:xfrm>
            <a:off x="5117318" y="3452776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55" name="Google Shape;655;p80"/>
          <p:cNvGrpSpPr/>
          <p:nvPr/>
        </p:nvGrpSpPr>
        <p:grpSpPr>
          <a:xfrm>
            <a:off x="3662551" y="3452498"/>
            <a:ext cx="352803" cy="352803"/>
            <a:chOff x="-23245675" y="3148525"/>
            <a:chExt cx="296150" cy="296150"/>
          </a:xfrm>
        </p:grpSpPr>
        <p:sp>
          <p:nvSpPr>
            <p:cNvPr id="656" name="Google Shape;656;p80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0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0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Kenapa</a:t>
            </a:r>
            <a:r>
              <a:rPr lang="en-US" dirty="0"/>
              <a:t> Mata Uang Kripto?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Harga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06" y="608935"/>
            <a:ext cx="1012436" cy="9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AC9A-2466-49BA-AF1F-9F640523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33376" y="1171502"/>
            <a:ext cx="5877246" cy="3518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-0.25 E" pathEditMode="relative" ptsTypes="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Popularitas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9721" y="2040750"/>
            <a:ext cx="3804558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 err="1"/>
              <a:t>Bagaimana</a:t>
            </a:r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28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7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4EB322-701A-4E94-98F1-34DE17D75BC6}"/>
              </a:ext>
            </a:extLst>
          </p:cNvPr>
          <p:cNvGrpSpPr/>
          <p:nvPr/>
        </p:nvGrpSpPr>
        <p:grpSpPr>
          <a:xfrm>
            <a:off x="4414919" y="524408"/>
            <a:ext cx="2828760" cy="4373648"/>
            <a:chOff x="4414919" y="524408"/>
            <a:chExt cx="2828760" cy="43736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32EEE0-EC1B-43B1-A012-7620F245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919" y="524408"/>
              <a:ext cx="2779776" cy="409468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B22FB0-65FE-4974-A90A-4D5EC20C7AC0}"/>
                </a:ext>
              </a:extLst>
            </p:cNvPr>
            <p:cNvSpPr txBox="1"/>
            <p:nvPr/>
          </p:nvSpPr>
          <p:spPr>
            <a:xfrm>
              <a:off x="5207544" y="4651835"/>
              <a:ext cx="20361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(Attention Is All You Need,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4184</TotalTime>
  <Words>1121</Words>
  <Application>Microsoft Office PowerPoint</Application>
  <PresentationFormat>On-screen Show (16:9)</PresentationFormat>
  <Paragraphs>424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Abril Fatface</vt:lpstr>
      <vt:lpstr>Bodoni</vt:lpstr>
      <vt:lpstr>Cambria</vt:lpstr>
      <vt:lpstr>Barlow</vt:lpstr>
      <vt:lpstr>Montserrat</vt:lpstr>
      <vt:lpstr>Chewy</vt:lpstr>
      <vt:lpstr>Anton</vt:lpstr>
      <vt:lpstr>Fira Sans</vt:lpstr>
      <vt:lpstr>Arial</vt:lpstr>
      <vt:lpstr>Elegant Galaxy Background Breakthrough XL by Slidesgo</vt:lpstr>
      <vt:lpstr>Earth's Atmosphere Class by Slidesgo</vt:lpstr>
      <vt:lpstr>Prediksi Harga Bitcoin  Menggunakan Transformer</vt:lpstr>
      <vt:lpstr>Analisis Sentimen</vt:lpstr>
      <vt:lpstr>Penelitian Terdahulu</vt:lpstr>
      <vt:lpstr>Kenapa Mata Uang Kripto?</vt:lpstr>
      <vt:lpstr>Harga</vt:lpstr>
      <vt:lpstr>Popularitas</vt:lpstr>
      <vt:lpstr>Bagaimana?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Jalur Penelitian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EXPERIMENT!</vt:lpstr>
      <vt:lpstr>Model Peramalan Seri Waktu Harga Bitcoin</vt:lpstr>
      <vt:lpstr>Variable Importance</vt:lpstr>
      <vt:lpstr>Attention Horizon</vt:lpstr>
      <vt:lpstr>Kesimpulan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77</cp:revision>
  <dcterms:modified xsi:type="dcterms:W3CDTF">2024-01-21T15:59:17Z</dcterms:modified>
</cp:coreProperties>
</file>